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26" r:id="rId5"/>
    <p:sldId id="328" r:id="rId6"/>
    <p:sldId id="329" r:id="rId7"/>
    <p:sldId id="330" r:id="rId8"/>
    <p:sldId id="282" r:id="rId9"/>
    <p:sldId id="331" r:id="rId10"/>
    <p:sldId id="341" r:id="rId11"/>
    <p:sldId id="332" r:id="rId12"/>
    <p:sldId id="285" r:id="rId13"/>
    <p:sldId id="301" r:id="rId14"/>
    <p:sldId id="333" r:id="rId15"/>
    <p:sldId id="319" r:id="rId16"/>
    <p:sldId id="334" r:id="rId17"/>
    <p:sldId id="281" r:id="rId18"/>
    <p:sldId id="339" r:id="rId19"/>
    <p:sldId id="314" r:id="rId20"/>
    <p:sldId id="340" r:id="rId21"/>
    <p:sldId id="304" r:id="rId22"/>
    <p:sldId id="311" r:id="rId23"/>
    <p:sldId id="257" r:id="rId24"/>
    <p:sldId id="321" r:id="rId25"/>
    <p:sldId id="322" r:id="rId26"/>
    <p:sldId id="259" r:id="rId27"/>
    <p:sldId id="258" r:id="rId28"/>
    <p:sldId id="280" r:id="rId29"/>
    <p:sldId id="306" r:id="rId30"/>
    <p:sldId id="299" r:id="rId31"/>
    <p:sldId id="338" r:id="rId32"/>
    <p:sldId id="327" r:id="rId33"/>
    <p:sldId id="336" r:id="rId3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7A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D02F-900D-42E4-8A17-CCA3BA0F2CE8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2684B-499E-40BC-BDBA-161AA7CA1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7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6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6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7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5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1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3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82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8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57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3990-0FB1-4658-ABB0-4ADFD52E78E4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2B77-C9AC-45E4-9D17-66BC97779F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38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5A0E3-98A8-452E-9F51-2CAF9DE92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22930"/>
            <a:ext cx="7772400" cy="1102519"/>
          </a:xfrm>
        </p:spPr>
        <p:txBody>
          <a:bodyPr>
            <a:normAutofit/>
          </a:bodyPr>
          <a:lstStyle/>
          <a:p>
            <a:r>
              <a:rPr lang="nl-NL" sz="6600" b="1" dirty="0" err="1">
                <a:solidFill>
                  <a:srgbClr val="FFCC00"/>
                </a:solidFill>
                <a:latin typeface="open sans"/>
                <a:cs typeface="Calibri"/>
              </a:rPr>
              <a:t>Welcome</a:t>
            </a:r>
            <a:r>
              <a:rPr lang="nl-NL" sz="6600" b="1" dirty="0">
                <a:solidFill>
                  <a:srgbClr val="FFCC00"/>
                </a:solidFill>
                <a:latin typeface="open sans"/>
                <a:cs typeface="Calibri"/>
              </a:rPr>
              <a:t>!</a:t>
            </a:r>
            <a:endParaRPr lang="nl-NL" sz="6600" b="1" dirty="0">
              <a:solidFill>
                <a:srgbClr val="FFCC00"/>
              </a:solidFill>
              <a:latin typeface="open san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62A92D-6A06-4677-B522-2526E0E06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05284"/>
            <a:ext cx="6400800" cy="13144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To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 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the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 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active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 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membership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 information 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session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 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about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 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our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 </a:t>
            </a:r>
            <a:endParaRPr lang="nl-NL" dirty="0">
              <a:solidFill>
                <a:srgbClr val="FFCC00"/>
              </a:solidFill>
            </a:endParaRPr>
          </a:p>
          <a:p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23 </a:t>
            </a:r>
            <a:r>
              <a:rPr lang="nl-NL" dirty="0" err="1">
                <a:solidFill>
                  <a:srgbClr val="FFCC00"/>
                </a:solidFill>
                <a:latin typeface="open sans"/>
                <a:cs typeface="Calibri"/>
              </a:rPr>
              <a:t>committees</a:t>
            </a:r>
            <a:r>
              <a:rPr lang="nl-NL" dirty="0">
                <a:solidFill>
                  <a:srgbClr val="FFCC00"/>
                </a:solidFill>
                <a:latin typeface="open sans"/>
                <a:cs typeface="Calibri"/>
              </a:rPr>
              <a:t>! </a:t>
            </a:r>
            <a:endParaRPr lang="nl-NL" dirty="0">
              <a:solidFill>
                <a:srgbClr val="FFCC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9EB7B5-E81F-4E2D-A05F-F735A04C3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5"/>
          <a:stretch/>
        </p:blipFill>
        <p:spPr>
          <a:xfrm>
            <a:off x="6276975" y="4066062"/>
            <a:ext cx="2867025" cy="8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6-8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 </a:t>
            </a: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025A40-96B3-77F0-0756-01C9DC005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30" y="2057400"/>
            <a:ext cx="2867111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17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</a:t>
            </a:r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Master </a:t>
            </a:r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Informal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for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Master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students</a:t>
            </a:r>
            <a:endParaRPr lang="nl-NL" sz="2800" dirty="0" err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 </a:t>
            </a: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AB593A-7D1A-4211-2757-EEF7BD16F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24" y="2202180"/>
            <a:ext cx="2662317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75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Magazine </a:t>
            </a:r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Flexibility</a:t>
            </a:r>
          </a:p>
          <a:p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Synergy &amp; companies</a:t>
            </a:r>
            <a:endParaRPr lang="nl-NL" dirty="0">
              <a:cs typeface="Calibri"/>
            </a:endParaRPr>
          </a:p>
          <a:p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topics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endParaRPr lang="nl-NL" sz="26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anywhere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anytime</a:t>
            </a:r>
            <a:endParaRPr lang="nl-NL" sz="26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2-3 </a:t>
            </a:r>
            <a:r>
              <a:rPr lang="nl-NL" sz="2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EC021F-5F5F-E2D4-7AF8-1B090DB2E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13" y="2377440"/>
            <a:ext cx="242518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03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Member Deal </a:t>
            </a:r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Establish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new member deals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companies</a:t>
            </a:r>
          </a:p>
          <a:p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Examples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of member deals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3-4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5DC50F-DF7F-A13B-F5F4-E474E86F9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0" y="2225040"/>
            <a:ext cx="2629982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70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FADA-17AB-4DA6-A200-9C8A97153107}"/>
              </a:ext>
            </a:extLst>
          </p:cNvPr>
          <p:cNvSpPr>
            <a:spLocks noGrp="1"/>
          </p:cNvSpPr>
          <p:nvPr/>
        </p:nvSpPr>
        <p:spPr>
          <a:xfrm>
            <a:off x="241176" y="19484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Nijmegen </a:t>
            </a:r>
            <a:r>
              <a:rPr lang="nl-NL" sz="32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</a:t>
            </a:r>
            <a:r>
              <a:rPr lang="nl-NL" sz="32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Event (NCE) </a:t>
            </a:r>
            <a:r>
              <a:rPr lang="nl-NL" sz="32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32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98BFDB-A8DB-490F-9506-6BBAB18B9FF8}"/>
              </a:ext>
            </a:extLst>
          </p:cNvPr>
          <p:cNvSpPr>
            <a:spLocks noGrp="1"/>
          </p:cNvSpPr>
          <p:nvPr/>
        </p:nvSpPr>
        <p:spPr>
          <a:xfrm>
            <a:off x="241176" y="11743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Organizes the Nijmegen Career Event</a:t>
            </a:r>
            <a:br>
              <a:rPr lang="en-GB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i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two-day event where students and companies can meet each other in both formal- and informal settings</a:t>
            </a:r>
          </a:p>
          <a:p>
            <a:r>
              <a:rPr lang="en-GB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between Synergy and ESV</a:t>
            </a:r>
          </a:p>
          <a:p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 </a:t>
            </a:r>
          </a:p>
          <a:p>
            <a:r>
              <a:rPr lang="nl-NL" sz="20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3 </a:t>
            </a:r>
            <a:r>
              <a:rPr lang="mr-IN" sz="2000" dirty="0">
                <a:solidFill>
                  <a:srgbClr val="13357A"/>
                </a:solidFill>
                <a:latin typeface="Open Sans"/>
                <a:ea typeface="Open Sans"/>
                <a:cs typeface="Mangal"/>
              </a:rPr>
              <a:t>–</a:t>
            </a:r>
            <a:r>
              <a:rPr lang="nl-NL" sz="20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10 </a:t>
            </a:r>
            <a:r>
              <a:rPr lang="nl-NL" sz="20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hours</a:t>
            </a:r>
            <a:r>
              <a:rPr lang="nl-NL" sz="20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per week</a:t>
            </a:r>
          </a:p>
          <a:p>
            <a:pPr marL="0" indent="0">
              <a:buNone/>
            </a:pPr>
            <a:endParaRPr lang="en-GB" sz="1800" i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i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800" i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800" i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B23D8B-7491-BFFF-8649-BF5A174CB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981201"/>
            <a:ext cx="3103244" cy="20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 </a:t>
            </a:r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7858"/>
            <a:ext cx="8229600" cy="3027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Open BA Party</a:t>
            </a:r>
            <a:b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nl-NL" sz="21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</a:t>
            </a:r>
            <a: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Party</a:t>
            </a:r>
            <a:b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1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Management Madness</a:t>
            </a:r>
            <a:endParaRPr lang="nl-NL" sz="2100" dirty="0"/>
          </a:p>
          <a:p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themes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 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E641FF-D483-F944-50C9-0387731AF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6492"/>
            <a:ext cx="2700522" cy="19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548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Development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7858"/>
            <a:ext cx="8229600" cy="30277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practical skills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talent</a:t>
            </a:r>
            <a:endParaRPr lang="nl-NL" dirty="0"/>
          </a:p>
          <a:p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necessarily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professional context 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interesting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workshops, speakers etc. 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4/5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 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D0570F-B855-9C28-0415-30E81A00F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2311168"/>
            <a:ext cx="2510021" cy="17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808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Photo </a:t>
            </a:r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7858"/>
            <a:ext cx="8229600" cy="3027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Making pictures &amp;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filming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during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Synergy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&amp; making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them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‘website ready’ </a:t>
            </a:r>
            <a:endParaRPr lang="en-US" sz="2800" dirty="0">
              <a:ea typeface="+mn-lt"/>
              <a:cs typeface="+mn-lt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4 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members </a:t>
            </a:r>
            <a:b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</a:b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(more members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possible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800" dirty="0">
              <a:ea typeface="+mn-lt"/>
              <a:cs typeface="+mn-lt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1 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to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2 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a week</a:t>
            </a:r>
            <a:endParaRPr lang="nl-NL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Afbeelding 5" descr="Afbeelding met persoon, mensen&#10;&#10;Automatisch gegenereerde beschrijving">
            <a:extLst>
              <a:ext uri="{FF2B5EF4-FFF2-40B4-BE49-F238E27FC236}">
                <a16:creationId xmlns:a16="http://schemas.microsoft.com/office/drawing/2014/main" id="{F1278FDE-68F0-43D0-AED7-3E981500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2073530"/>
            <a:ext cx="3016672" cy="20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25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4867" y="988855"/>
            <a:ext cx="8229600" cy="1884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of Adobe is not necessary, there will be a workshop </a:t>
            </a:r>
          </a:p>
          <a:p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Motivated to learn</a:t>
            </a:r>
          </a:p>
          <a:p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editing</a:t>
            </a:r>
          </a:p>
          <a:p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committee members </a:t>
            </a:r>
          </a:p>
          <a:p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time spend depends on the requests</a:t>
            </a:r>
            <a:endParaRPr lang="en-US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2A1E10-0AC5-4820-935D-B598C948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86" y="2749573"/>
            <a:ext cx="1421199" cy="13898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C4A055-0089-4A04-B507-F850573A0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" t="2783" r="4242" b="7676"/>
          <a:stretch/>
        </p:blipFill>
        <p:spPr>
          <a:xfrm>
            <a:off x="4016032" y="2743032"/>
            <a:ext cx="1469317" cy="1389895"/>
          </a:xfrm>
          <a:prstGeom prst="rect">
            <a:avLst/>
          </a:prstGeom>
        </p:spPr>
      </p:pic>
      <p:pic>
        <p:nvPicPr>
          <p:cNvPr id="1026" name="Picture 2" descr="Afbeeldingsresultaat voor sony vegas logo">
            <a:extLst>
              <a:ext uri="{FF2B5EF4-FFF2-40B4-BE49-F238E27FC236}">
                <a16:creationId xmlns:a16="http://schemas.microsoft.com/office/drawing/2014/main" id="{58578E5B-45EC-442C-BD0F-37BF6B547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1247"/>
          <a:stretch/>
        </p:blipFill>
        <p:spPr bwMode="auto">
          <a:xfrm>
            <a:off x="7236296" y="2643758"/>
            <a:ext cx="1237549" cy="1632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be Photoshop CC Logo Vector">
            <a:extLst>
              <a:ext uri="{FF2B5EF4-FFF2-40B4-BE49-F238E27FC236}">
                <a16:creationId xmlns:a16="http://schemas.microsoft.com/office/drawing/2014/main" id="{2E893D0E-75B3-4A42-9816-743D9AAC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59" y="2743032"/>
            <a:ext cx="1421199" cy="142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obe Premiere Pro CC Logo Vector">
            <a:extLst>
              <a:ext uri="{FF2B5EF4-FFF2-40B4-BE49-F238E27FC236}">
                <a16:creationId xmlns:a16="http://schemas.microsoft.com/office/drawing/2014/main" id="{48FDCA02-0D4A-4512-9036-87F60DD9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23" y="2749573"/>
            <a:ext cx="1421199" cy="142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2708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EB4A7-E3B7-42C4-B766-9DE2CB53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Sports</a:t>
            </a:r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739EB-6F42-4700-B47B-885B9664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3767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13357A"/>
                </a:solidFill>
              </a:rPr>
              <a:t>7 </a:t>
            </a:r>
            <a:r>
              <a:rPr lang="nl-NL" dirty="0" err="1">
                <a:solidFill>
                  <a:srgbClr val="13357A"/>
                </a:solidFill>
              </a:rPr>
              <a:t>committee</a:t>
            </a:r>
            <a:r>
              <a:rPr lang="nl-NL" dirty="0">
                <a:solidFill>
                  <a:srgbClr val="13357A"/>
                </a:solidFill>
              </a:rPr>
              <a:t> members</a:t>
            </a:r>
          </a:p>
          <a:p>
            <a:r>
              <a:rPr lang="nl-NL" dirty="0">
                <a:solidFill>
                  <a:srgbClr val="13357A"/>
                </a:solidFill>
              </a:rPr>
              <a:t>1-2 </a:t>
            </a:r>
            <a:r>
              <a:rPr lang="nl-NL" dirty="0" err="1">
                <a:solidFill>
                  <a:srgbClr val="13357A"/>
                </a:solidFill>
              </a:rPr>
              <a:t>hours</a:t>
            </a:r>
            <a:r>
              <a:rPr lang="nl-NL" dirty="0">
                <a:solidFill>
                  <a:srgbClr val="13357A"/>
                </a:solidFill>
              </a:rPr>
              <a:t> a week</a:t>
            </a:r>
          </a:p>
          <a:p>
            <a:r>
              <a:rPr lang="nl-NL" dirty="0">
                <a:solidFill>
                  <a:srgbClr val="13357A"/>
                </a:solidFill>
              </a:rPr>
              <a:t>2 Free </a:t>
            </a:r>
            <a:r>
              <a:rPr lang="nl-NL" dirty="0" err="1">
                <a:solidFill>
                  <a:srgbClr val="13357A"/>
                </a:solidFill>
              </a:rPr>
              <a:t>activities</a:t>
            </a:r>
            <a:endParaRPr lang="nl-NL" dirty="0">
              <a:solidFill>
                <a:srgbClr val="13357A"/>
              </a:solidFill>
            </a:endParaRPr>
          </a:p>
          <a:p>
            <a:r>
              <a:rPr lang="nl-NL" dirty="0">
                <a:solidFill>
                  <a:srgbClr val="13357A"/>
                </a:solidFill>
              </a:rPr>
              <a:t>2 </a:t>
            </a:r>
            <a:r>
              <a:rPr lang="nl-NL" dirty="0" err="1">
                <a:solidFill>
                  <a:srgbClr val="13357A"/>
                </a:solidFill>
              </a:rPr>
              <a:t>Fixed</a:t>
            </a:r>
            <a:r>
              <a:rPr lang="nl-NL" dirty="0">
                <a:solidFill>
                  <a:srgbClr val="13357A"/>
                </a:solidFill>
              </a:rPr>
              <a:t> </a:t>
            </a:r>
            <a:r>
              <a:rPr lang="nl-NL" dirty="0" err="1">
                <a:solidFill>
                  <a:srgbClr val="13357A"/>
                </a:solidFill>
              </a:rPr>
              <a:t>activities</a:t>
            </a:r>
            <a:endParaRPr lang="nl-NL" dirty="0">
              <a:solidFill>
                <a:srgbClr val="13357A"/>
              </a:solidFill>
            </a:endParaRPr>
          </a:p>
          <a:p>
            <a:pPr lvl="1"/>
            <a:r>
              <a:rPr lang="nl-NL" sz="2300" dirty="0">
                <a:solidFill>
                  <a:srgbClr val="13357A"/>
                </a:solidFill>
              </a:rPr>
              <a:t>Batavierenrace</a:t>
            </a:r>
          </a:p>
          <a:p>
            <a:pPr lvl="1"/>
            <a:r>
              <a:rPr lang="nl-NL" sz="2300" dirty="0">
                <a:solidFill>
                  <a:srgbClr val="13357A"/>
                </a:solidFill>
              </a:rPr>
              <a:t>Soccer </a:t>
            </a:r>
            <a:r>
              <a:rPr lang="nl-NL" sz="2300" dirty="0" err="1">
                <a:solidFill>
                  <a:srgbClr val="13357A"/>
                </a:solidFill>
              </a:rPr>
              <a:t>Tournament</a:t>
            </a:r>
            <a:endParaRPr lang="nl-NL" sz="2300" dirty="0">
              <a:solidFill>
                <a:srgbClr val="13357A"/>
              </a:solidFill>
            </a:endParaRPr>
          </a:p>
          <a:p>
            <a:endParaRPr lang="nl-NL" dirty="0">
              <a:solidFill>
                <a:srgbClr val="13357A"/>
              </a:solidFill>
            </a:endParaRP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2D5425-5199-B619-8648-6F80CBC14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80" y="1889358"/>
            <a:ext cx="310424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6D87F09-B68E-47CE-AE27-D2B92D9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 in general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DB777C0-FD95-48DD-9556-9BDD6108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60" y="987574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 organize +/- 150 activities every year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 for every aspect of the activity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Formal, informal, trips, support </a:t>
            </a:r>
          </a:p>
          <a:p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Workload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per week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differs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per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experience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operate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new people</a:t>
            </a: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73DCBAB-C936-48B8-933B-1F033675632C}"/>
              </a:ext>
            </a:extLst>
          </p:cNvPr>
          <p:cNvSpPr>
            <a:spLocks noGrp="1"/>
          </p:cNvSpPr>
          <p:nvPr/>
        </p:nvSpPr>
        <p:spPr>
          <a:xfrm>
            <a:off x="511703" y="2024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Synergy</a:t>
            </a:r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Drink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081CA18-477B-4E17-B5B1-AD8C8E078312}"/>
              </a:ext>
            </a:extLst>
          </p:cNvPr>
          <p:cNvSpPr>
            <a:spLocks noGrp="1"/>
          </p:cNvSpPr>
          <p:nvPr/>
        </p:nvSpPr>
        <p:spPr>
          <a:xfrm>
            <a:off x="511703" y="119657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l-NL" sz="22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nl-NL" sz="22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l-NL" sz="22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2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</a:t>
            </a:r>
            <a:r>
              <a:rPr lang="nl-NL" sz="22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nl-NL" sz="2200" dirty="0"/>
          </a:p>
          <a:p>
            <a:pPr lvl="1"/>
            <a:r>
              <a:rPr lang="nl-NL" sz="2200" dirty="0" err="1">
                <a:solidFill>
                  <a:srgbClr val="13357A"/>
                </a:solidFill>
                <a:latin typeface="Open Sans"/>
              </a:rPr>
              <a:t>Monthly</a:t>
            </a:r>
            <a:r>
              <a:rPr lang="nl-NL" sz="2200" dirty="0">
                <a:solidFill>
                  <a:srgbClr val="13357A"/>
                </a:solidFill>
                <a:latin typeface="Open Sans"/>
              </a:rPr>
              <a:t> Synergy Drink</a:t>
            </a:r>
          </a:p>
          <a:p>
            <a:pPr lvl="1"/>
            <a:r>
              <a:rPr lang="nl-NL" sz="2200" dirty="0" err="1">
                <a:solidFill>
                  <a:srgbClr val="13357A"/>
                </a:solidFill>
                <a:latin typeface="Open Sans"/>
              </a:rPr>
              <a:t>After</a:t>
            </a:r>
            <a:r>
              <a:rPr lang="nl-NL" sz="2200" dirty="0">
                <a:solidFill>
                  <a:srgbClr val="13357A"/>
                </a:solidFill>
                <a:latin typeface="Open Sans"/>
              </a:rPr>
              <a:t> </a:t>
            </a:r>
            <a:r>
              <a:rPr lang="nl-NL" sz="2200" dirty="0" err="1">
                <a:solidFill>
                  <a:srgbClr val="13357A"/>
                </a:solidFill>
                <a:latin typeface="Open Sans"/>
              </a:rPr>
              <a:t>Exam</a:t>
            </a:r>
            <a:r>
              <a:rPr lang="nl-NL" sz="2200" dirty="0">
                <a:solidFill>
                  <a:srgbClr val="13357A"/>
                </a:solidFill>
                <a:latin typeface="Open Sans"/>
              </a:rPr>
              <a:t> Lunches/Drinks</a:t>
            </a:r>
          </a:p>
          <a:p>
            <a:pPr lvl="1"/>
            <a:r>
              <a:rPr lang="nl-NL" sz="2200" dirty="0">
                <a:solidFill>
                  <a:srgbClr val="13357A"/>
                </a:solidFill>
                <a:latin typeface="Open Sans"/>
              </a:rPr>
              <a:t>Synergy </a:t>
            </a:r>
            <a:r>
              <a:rPr lang="nl-NL" sz="2200" dirty="0" err="1">
                <a:solidFill>
                  <a:srgbClr val="13357A"/>
                </a:solidFill>
                <a:latin typeface="Open Sans"/>
              </a:rPr>
              <a:t>Division</a:t>
            </a:r>
            <a:endParaRPr lang="nl-NL" sz="2200" dirty="0">
              <a:solidFill>
                <a:srgbClr val="13357A"/>
              </a:solidFill>
              <a:latin typeface="Open Sans"/>
            </a:endParaRPr>
          </a:p>
          <a:p>
            <a:pPr lvl="1"/>
            <a:endParaRPr lang="nl-NL" sz="2200" dirty="0">
              <a:solidFill>
                <a:srgbClr val="13357A"/>
              </a:solidFill>
              <a:latin typeface="Open Sans"/>
            </a:endParaRPr>
          </a:p>
          <a:p>
            <a:r>
              <a:rPr lang="nl-NL" sz="2200" dirty="0">
                <a:solidFill>
                  <a:srgbClr val="13357A"/>
                </a:solidFill>
                <a:latin typeface="Open Sans"/>
              </a:rPr>
              <a:t>8 </a:t>
            </a:r>
            <a:r>
              <a:rPr lang="nl-NL" sz="2200" dirty="0" err="1">
                <a:solidFill>
                  <a:srgbClr val="13357A"/>
                </a:solidFill>
                <a:latin typeface="Open Sans"/>
              </a:rPr>
              <a:t>committee</a:t>
            </a:r>
            <a:r>
              <a:rPr lang="nl-NL" sz="2200" dirty="0">
                <a:solidFill>
                  <a:srgbClr val="13357A"/>
                </a:solidFill>
                <a:latin typeface="Open Sans"/>
              </a:rPr>
              <a:t> members</a:t>
            </a:r>
          </a:p>
          <a:p>
            <a:r>
              <a:rPr lang="nl-NL" sz="2200" dirty="0">
                <a:solidFill>
                  <a:srgbClr val="13357A"/>
                </a:solidFill>
                <a:latin typeface="Open Sans"/>
              </a:rPr>
              <a:t>1 or 2 </a:t>
            </a:r>
            <a:r>
              <a:rPr lang="nl-NL" sz="2200" dirty="0" err="1">
                <a:solidFill>
                  <a:srgbClr val="13357A"/>
                </a:solidFill>
                <a:latin typeface="Open Sans"/>
              </a:rPr>
              <a:t>hours</a:t>
            </a:r>
            <a:r>
              <a:rPr lang="nl-NL" sz="2200" dirty="0">
                <a:solidFill>
                  <a:srgbClr val="13357A"/>
                </a:solidFill>
                <a:latin typeface="Open Sans"/>
              </a:rPr>
              <a:t> a week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92BAFC-AF6C-99CA-45D8-4FFE9672C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20" y="1996440"/>
            <a:ext cx="2942561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900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12854-8653-40E4-9CC7-3BA151D2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15797B-93C0-456F-A276-6A0C4F20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0243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Organising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member weekend 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The </a:t>
            </a:r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organises</a:t>
            </a:r>
            <a:b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2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nl-NL" sz="22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br>
              <a:rPr lang="nl-N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2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- Transportation </a:t>
            </a:r>
            <a:br>
              <a:rPr lang="nl-N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2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- Food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1-3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A0BB3E-4030-2597-3441-AB640E92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44" y="2023090"/>
            <a:ext cx="2813218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1B27-4B6E-40FD-8BE5-6D328A87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in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AE1280-6C86-497A-8E79-3BBF115B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557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Atlas Trip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Business Trip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Orientation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Week</a:t>
            </a: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Kick-off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Ski Trip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Synergy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Week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3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5E9E-4B05-4F97-B279-DF699D71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13357A"/>
                </a:solidFill>
                <a:latin typeface="Open Sans" panose="020B0606030504020204"/>
              </a:rPr>
              <a:t>Atlas</a:t>
            </a:r>
            <a:r>
              <a:rPr lang="en-GB" sz="4000" b="1" dirty="0">
                <a:solidFill>
                  <a:srgbClr val="002060"/>
                </a:solidFill>
                <a:latin typeface="Open Sans" panose="020B0606030504020204"/>
              </a:rPr>
              <a:t> </a:t>
            </a:r>
            <a:r>
              <a:rPr lang="en-GB" sz="4000" b="1" dirty="0">
                <a:solidFill>
                  <a:srgbClr val="13357A"/>
                </a:solidFill>
                <a:latin typeface="Open Sans" panose="020B0606030504020204"/>
              </a:rPr>
              <a:t>Trip Committee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7ADB-F801-4149-86D9-9E221B21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486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Yearly business trip for 40 people, 7/8 days (April/May)</a:t>
            </a:r>
          </a:p>
          <a:p>
            <a:r>
              <a:rPr lang="en-GB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Company visits, cultural activities, clubbing in a foreign city!</a:t>
            </a:r>
          </a:p>
          <a:p>
            <a:r>
              <a:rPr lang="en-GB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6 committee members </a:t>
            </a:r>
            <a:endParaRPr lang="en-GB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1-4 hours a week, differs per period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61CAB1-CAD4-5132-029E-FC661FEBF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314154"/>
            <a:ext cx="2517641" cy="17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A8F703-0AA0-4029-A51D-D49F108A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Trip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4A51C73-EF4E-4CA4-A70E-19A762A8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15" y="1063229"/>
            <a:ext cx="8229600" cy="2307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Organising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business trip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European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  <a:p>
            <a:pPr marL="0" indent="0">
              <a:buNone/>
            </a:pP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BA3A09-0535-7CDE-40F8-BE1ACBE9A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20" y="1885711"/>
            <a:ext cx="310424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C76A-132E-49DF-A6CB-B58741C5FDA4}"/>
              </a:ext>
            </a:extLst>
          </p:cNvPr>
          <p:cNvSpPr>
            <a:spLocks noGrp="1"/>
          </p:cNvSpPr>
          <p:nvPr/>
        </p:nvSpPr>
        <p:spPr>
          <a:xfrm>
            <a:off x="442074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Kick-Off </a:t>
            </a:r>
            <a:r>
              <a:rPr lang="nl-NL" sz="4000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8FEC8-C831-4B9E-B7E7-068755BFF1E4}"/>
              </a:ext>
            </a:extLst>
          </p:cNvPr>
          <p:cNvSpPr>
            <a:spLocks noGrp="1"/>
          </p:cNvSpPr>
          <p:nvPr/>
        </p:nvSpPr>
        <p:spPr>
          <a:xfrm>
            <a:off x="457200" y="122003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13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formal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and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informal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)</a:t>
            </a:r>
            <a:b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in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October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and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September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2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to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3 </a:t>
            </a:r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hours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a week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E4A95C-E927-ECFE-3A9A-0E0735F84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9" y="2253852"/>
            <a:ext cx="2639561" cy="1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Orientation</a:t>
            </a:r>
            <a:r>
              <a:rPr lang="nl-NL" b="1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Week </a:t>
            </a:r>
            <a:r>
              <a:rPr lang="nl-NL" b="1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13" y="1131590"/>
            <a:ext cx="8229600" cy="3024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Orientation</a:t>
            </a:r>
            <a:r>
              <a:rPr lang="nl-NL" sz="28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week</a:t>
            </a:r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nl-NL" sz="16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Orientation</a:t>
            </a:r>
            <a:r>
              <a:rPr lang="nl-NL" sz="16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nl-NL" sz="16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battle</a:t>
            </a:r>
            <a:endParaRPr lang="nl-NL" sz="1600" dirty="0" err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nl-NL" sz="16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</a:t>
            </a:r>
            <a:r>
              <a:rPr lang="nl-NL" sz="16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  <a:endParaRPr lang="nl-NL" sz="16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nl-NL" sz="16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Three </a:t>
            </a:r>
            <a:r>
              <a:rPr lang="nl-NL" sz="16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parties</a:t>
            </a:r>
            <a:endParaRPr lang="nl-NL" sz="1600" dirty="0" err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l-NL" sz="28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</a:t>
            </a:r>
            <a:r>
              <a:rPr lang="nl-NL" sz="2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week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FE8EFB-5077-1300-3F68-D2DE85E9B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82140"/>
            <a:ext cx="3104381" cy="21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45B609A-2EE5-4819-92A3-0EEADFD9D804}"/>
              </a:ext>
            </a:extLst>
          </p:cNvPr>
          <p:cNvSpPr>
            <a:spLocks noGrp="1"/>
          </p:cNvSpPr>
          <p:nvPr/>
        </p:nvSpPr>
        <p:spPr>
          <a:xfrm>
            <a:off x="457200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 Trip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EE664C-81BA-4A24-B287-1625F0F3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00151"/>
            <a:ext cx="8075240" cy="2955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Organising</a:t>
            </a:r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ski trip for 40 people </a:t>
            </a: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do: </a:t>
            </a:r>
            <a:b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Location                 </a:t>
            </a:r>
            <a:b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Evening activities </a:t>
            </a:r>
            <a:b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Introduction activity </a:t>
            </a:r>
            <a:b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Final drink</a:t>
            </a: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committee members</a:t>
            </a: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hours a week</a:t>
            </a:r>
            <a:endParaRPr lang="nl-NL" i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93A7E8-4242-0A27-B474-97030917F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6" y="1945799"/>
            <a:ext cx="3003415" cy="21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C76A-132E-49DF-A6CB-B58741C5FDA4}"/>
              </a:ext>
            </a:extLst>
          </p:cNvPr>
          <p:cNvSpPr>
            <a:spLocks noGrp="1"/>
          </p:cNvSpPr>
          <p:nvPr/>
        </p:nvSpPr>
        <p:spPr>
          <a:xfrm>
            <a:off x="442074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Synergy Week 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8FEC8-C831-4B9E-B7E7-068755BFF1E4}"/>
              </a:ext>
            </a:extLst>
          </p:cNvPr>
          <p:cNvSpPr>
            <a:spLocks noGrp="1"/>
          </p:cNvSpPr>
          <p:nvPr/>
        </p:nvSpPr>
        <p:spPr>
          <a:xfrm>
            <a:off x="457200" y="124289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 week in May full of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Formal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and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Informal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l-NL" sz="20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Synergy</a:t>
            </a:r>
            <a:r>
              <a:rPr lang="nl-NL" sz="20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Gala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9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committee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members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3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hours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a week</a:t>
            </a:r>
          </a:p>
          <a:p>
            <a:endParaRPr lang="nl-NL" sz="28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623134-7FFB-4584-2B39-B5EAAB2A7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0" y="2062965"/>
            <a:ext cx="2837682" cy="20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71B8E-9A5F-48E9-B3DA-DA0E4B1C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3357A"/>
                </a:solidFill>
                <a:latin typeface="open sans"/>
                <a:cs typeface="Calibri"/>
              </a:rPr>
              <a:t>Active </a:t>
            </a:r>
            <a:r>
              <a:rPr lang="nl-NL" b="1" dirty="0" err="1">
                <a:solidFill>
                  <a:srgbClr val="13357A"/>
                </a:solidFill>
                <a:latin typeface="open sans"/>
                <a:cs typeface="Calibri"/>
              </a:rPr>
              <a:t>Membership</a:t>
            </a:r>
            <a:r>
              <a:rPr lang="nl-NL" b="1" dirty="0">
                <a:solidFill>
                  <a:srgbClr val="13357A"/>
                </a:solidFill>
                <a:latin typeface="open sans"/>
                <a:cs typeface="Calibri"/>
              </a:rPr>
              <a:t> Activity</a:t>
            </a:r>
            <a:endParaRPr lang="nl-NL" dirty="0">
              <a:latin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FD33D6-8838-0AA4-EE05-9775D2CB9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9" y="1047435"/>
            <a:ext cx="4877942" cy="29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0E1B30-46A8-4ADB-A5B3-3CC63A1FC2AC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</a:t>
            </a:r>
            <a:r>
              <a:rPr lang="nl-NL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  <a:endParaRPr lang="nl-N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019F54-1AF7-4F1B-9E26-72AB6E06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29557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Chairman (letter of </a:t>
            </a:r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motivation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Officer</a:t>
            </a:r>
          </a:p>
          <a:p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409315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971A-F138-4F07-8C9B-77F9CB7B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3357A"/>
                </a:solidFill>
                <a:latin typeface="open sans"/>
                <a:cs typeface="Calibri"/>
              </a:rPr>
              <a:t>Committee</a:t>
            </a:r>
            <a:r>
              <a:rPr lang="en-US">
                <a:cs typeface="Calibri"/>
              </a:rPr>
              <a:t> </a:t>
            </a:r>
            <a:r>
              <a:rPr lang="en-US" b="1" dirty="0">
                <a:solidFill>
                  <a:srgbClr val="13357A"/>
                </a:solidFill>
                <a:latin typeface="open sans"/>
                <a:cs typeface="Calibri"/>
              </a:rPr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A44F-0C1C-4B7D-AFC7-B7F4A19E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solidFill>
                  <a:srgbClr val="13357A"/>
                </a:solidFill>
                <a:cs typeface="Calibri"/>
              </a:rPr>
              <a:t>Helps you prepare for your role in the committee</a:t>
            </a:r>
            <a:endParaRPr lang="nl-NL" dirty="0"/>
          </a:p>
          <a:p>
            <a:r>
              <a:rPr lang="en-US" sz="2700" dirty="0">
                <a:solidFill>
                  <a:srgbClr val="13357A"/>
                </a:solidFill>
                <a:cs typeface="Calibri"/>
              </a:rPr>
              <a:t>Involves </a:t>
            </a:r>
            <a:r>
              <a:rPr lang="en-US" sz="2700" dirty="0" err="1">
                <a:solidFill>
                  <a:srgbClr val="13357A"/>
                </a:solidFill>
                <a:cs typeface="Calibri"/>
              </a:rPr>
              <a:t>organising</a:t>
            </a:r>
            <a:r>
              <a:rPr lang="en-US" sz="2700" dirty="0">
                <a:solidFill>
                  <a:srgbClr val="13357A"/>
                </a:solidFill>
                <a:cs typeface="Calibri"/>
              </a:rPr>
              <a:t>, planning, teambuilding and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207035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41CF331-72B9-4FAB-A6DA-3CF37116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 that start in September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05349BD-921A-4944-A18D-E28E8E1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7153"/>
            <a:ext cx="8229600" cy="2955775"/>
          </a:xfrm>
        </p:spPr>
        <p:txBody>
          <a:bodyPr vert="horz" lIns="91440" tIns="45720" rIns="91440" bIns="45720" numCol="2" rtlCol="0" anchor="t">
            <a:normAutofit fontScale="62500" lnSpcReduction="20000"/>
          </a:bodyPr>
          <a:lstStyle/>
          <a:p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Career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endParaRPr lang="nl-NL" dirty="0">
              <a:cs typeface="Calibri"/>
            </a:endParaRP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Conference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</a:t>
            </a:r>
          </a:p>
          <a:p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Master</a:t>
            </a:r>
          </a:p>
          <a:p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Informal</a:t>
            </a:r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Master</a:t>
            </a: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Magazine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Deal </a:t>
            </a: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NCE </a:t>
            </a: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Party</a:t>
            </a: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Personal Development</a:t>
            </a:r>
            <a:endParaRPr lang="nl-NL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PR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</a:t>
            </a:r>
          </a:p>
          <a:p>
            <a:r>
              <a:rPr lang="nl-NL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</a:t>
            </a:r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Drink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Synergy Weekend</a:t>
            </a:r>
          </a:p>
          <a:p>
            <a:r>
              <a:rPr lang="nl-NL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56773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E210D-5A04-44EB-BA7D-18E9FCBDC7A4}"/>
              </a:ext>
            </a:extLst>
          </p:cNvPr>
          <p:cNvSpPr>
            <a:spLocks noGrp="1"/>
          </p:cNvSpPr>
          <p:nvPr/>
        </p:nvSpPr>
        <p:spPr>
          <a:xfrm>
            <a:off x="301178" y="377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8BDA6-7647-40B6-8141-F1968EB8E240}"/>
              </a:ext>
            </a:extLst>
          </p:cNvPr>
          <p:cNvSpPr>
            <a:spLocks noGrp="1"/>
          </p:cNvSpPr>
          <p:nvPr/>
        </p:nvSpPr>
        <p:spPr>
          <a:xfrm>
            <a:off x="244733" y="1399822"/>
            <a:ext cx="5122912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 activities</a:t>
            </a: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Inhouse days, workshops, readings and a business day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committee members</a:t>
            </a:r>
          </a:p>
          <a:p>
            <a:r>
              <a:rPr lang="en-US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hours a week on average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0F9D86-B101-4AF3-B90D-DF1F4DFA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60" y="2051566"/>
            <a:ext cx="2917567" cy="20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E210D-5A04-44EB-BA7D-18E9FCBDC7A4}"/>
              </a:ext>
            </a:extLst>
          </p:cNvPr>
          <p:cNvSpPr>
            <a:spLocks noGrp="1"/>
          </p:cNvSpPr>
          <p:nvPr/>
        </p:nvSpPr>
        <p:spPr>
          <a:xfrm>
            <a:off x="301178" y="377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</a:t>
            </a:r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8BDA6-7647-40B6-8141-F1968EB8E240}"/>
              </a:ext>
            </a:extLst>
          </p:cNvPr>
          <p:cNvSpPr>
            <a:spLocks noGrp="1"/>
          </p:cNvSpPr>
          <p:nvPr/>
        </p:nvSpPr>
        <p:spPr>
          <a:xfrm>
            <a:off x="244732" y="1399822"/>
            <a:ext cx="6870233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society</a:t>
            </a:r>
          </a:p>
          <a:p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</a:t>
            </a:r>
            <a:r>
              <a:rPr lang="en-US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hoose</a:t>
            </a:r>
            <a:r>
              <a:rPr lang="en-US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charity group, fundraising campaign for Serious Request, </a:t>
            </a:r>
            <a:r>
              <a:rPr lang="en-US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RAGweek</a:t>
            </a:r>
            <a:endParaRPr lang="en-US" sz="20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committee members</a:t>
            </a:r>
          </a:p>
          <a:p>
            <a:r>
              <a:rPr lang="en-US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0-2 hours a week</a:t>
            </a:r>
            <a:endParaRPr lang="nl-NL" sz="20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3B94A5-7C5B-475B-9449-34029FE0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34" y="2509593"/>
            <a:ext cx="2300389" cy="16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E210D-5A04-44EB-BA7D-18E9FCBDC7A4}"/>
              </a:ext>
            </a:extLst>
          </p:cNvPr>
          <p:cNvSpPr>
            <a:spLocks noGrp="1"/>
          </p:cNvSpPr>
          <p:nvPr/>
        </p:nvSpPr>
        <p:spPr>
          <a:xfrm>
            <a:off x="301178" y="377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Conference </a:t>
            </a:r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8BDA6-7647-40B6-8141-F1968EB8E240}"/>
              </a:ext>
            </a:extLst>
          </p:cNvPr>
          <p:cNvSpPr>
            <a:spLocks noGrp="1"/>
          </p:cNvSpPr>
          <p:nvPr/>
        </p:nvSpPr>
        <p:spPr>
          <a:xfrm>
            <a:off x="244732" y="1399822"/>
            <a:ext cx="6870233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1-day conference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fellow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arrange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get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contact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companies,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interesting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speaker,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CV,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enlarged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r>
              <a:rPr lang="nl-NL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committee members</a:t>
            </a:r>
          </a:p>
          <a:p>
            <a:r>
              <a:rPr lang="en-US" sz="20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2-4 hours a week, depending on the time of the year. There is a significant difference between the workload before and after the summer break.</a:t>
            </a:r>
            <a:endParaRPr lang="nl-NL" sz="20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E210D-5A04-44EB-BA7D-18E9FCBDC7A4}"/>
              </a:ext>
            </a:extLst>
          </p:cNvPr>
          <p:cNvSpPr>
            <a:spLocks noGrp="1"/>
          </p:cNvSpPr>
          <p:nvPr/>
        </p:nvSpPr>
        <p:spPr>
          <a:xfrm>
            <a:off x="301178" y="377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</a:t>
            </a:r>
            <a:r>
              <a:rPr lang="nl-NL" sz="4000" b="1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8BDA6-7647-40B6-8141-F1968EB8E240}"/>
              </a:ext>
            </a:extLst>
          </p:cNvPr>
          <p:cNvSpPr>
            <a:spLocks noGrp="1"/>
          </p:cNvSpPr>
          <p:nvPr/>
        </p:nvSpPr>
        <p:spPr>
          <a:xfrm>
            <a:off x="244732" y="1399822"/>
            <a:ext cx="6870233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Activities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for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specific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students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per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study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phase</a:t>
            </a:r>
            <a:r>
              <a:rPr lang="nl-NL" sz="2400" dirty="0">
                <a:solidFill>
                  <a:srgbClr val="13357A"/>
                </a:solidFill>
                <a:latin typeface="Open Sans"/>
                <a:ea typeface="Open Sans"/>
                <a:cs typeface="Open Sans"/>
              </a:rPr>
              <a:t> (4x)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  <a:p>
            <a:endParaRPr lang="nl-NL" sz="20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C7B5A9-4FAA-AD49-C39C-21CD9C053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2188138"/>
            <a:ext cx="2676617" cy="18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3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FEA7E-183E-4384-849F-179669A9E7D8}"/>
              </a:ext>
            </a:extLst>
          </p:cNvPr>
          <p:cNvSpPr>
            <a:spLocks noGrp="1"/>
          </p:cNvSpPr>
          <p:nvPr/>
        </p:nvSpPr>
        <p:spPr>
          <a:xfrm>
            <a:off x="488857" y="3301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</a:t>
            </a:r>
            <a:r>
              <a:rPr lang="nl-NL" sz="4000" b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Master </a:t>
            </a:r>
            <a:r>
              <a:rPr lang="nl-NL" sz="4000" b="1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000" b="1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kstvak 23">
            <a:extLst>
              <a:ext uri="{FF2B5EF4-FFF2-40B4-BE49-F238E27FC236}">
                <a16:creationId xmlns:a16="http://schemas.microsoft.com/office/drawing/2014/main" id="{83E3B001-9045-41D1-A28A-A6963BF8B049}"/>
              </a:ext>
            </a:extLst>
          </p:cNvPr>
          <p:cNvSpPr txBox="1"/>
          <p:nvPr/>
        </p:nvSpPr>
        <p:spPr>
          <a:xfrm>
            <a:off x="335598" y="1250697"/>
            <a:ext cx="8229600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contacting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employers</a:t>
            </a:r>
            <a:endParaRPr lang="nl-NL" sz="2400" dirty="0">
              <a:solidFill>
                <a:srgbClr val="133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 recruitment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dinners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nl-NL" sz="2400" dirty="0" err="1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400" dirty="0">
                <a:solidFill>
                  <a:srgbClr val="133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204D40-BA9D-8EDF-1490-EE6823791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2330969"/>
            <a:ext cx="2574109" cy="1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81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E57540AD8B74CA1D0E026586D5559" ma:contentTypeVersion="13" ma:contentTypeDescription="Een nieuw document maken." ma:contentTypeScope="" ma:versionID="671e13d1e55db4d34639ec21abd77f86">
  <xsd:schema xmlns:xsd="http://www.w3.org/2001/XMLSchema" xmlns:xs="http://www.w3.org/2001/XMLSchema" xmlns:p="http://schemas.microsoft.com/office/2006/metadata/properties" xmlns:ns2="ae0eaab5-e6ee-4e1f-b5f0-0505705768a9" xmlns:ns3="fed38f6a-60b1-4321-9d84-b3b1b04adc6d" targetNamespace="http://schemas.microsoft.com/office/2006/metadata/properties" ma:root="true" ma:fieldsID="9fef4623032a5676ce2417c06286cbfe" ns2:_="" ns3:_="">
    <xsd:import namespace="ae0eaab5-e6ee-4e1f-b5f0-0505705768a9"/>
    <xsd:import namespace="fed38f6a-60b1-4321-9d84-b3b1b04ad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aab5-e6ee-4e1f-b5f0-050570576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38f6a-60b1-4321-9d84-b3b1b04adc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BE534F-B227-41EE-A82D-E503C16E8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0eaab5-e6ee-4e1f-b5f0-0505705768a9"/>
    <ds:schemaRef ds:uri="fed38f6a-60b1-4321-9d84-b3b1b04ad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E3CF6-04DC-49C6-A8B2-5A29E9B1FA7F}">
  <ds:schemaRefs>
    <ds:schemaRef ds:uri="ae0eaab5-e6ee-4e1f-b5f0-0505705768a9"/>
    <ds:schemaRef ds:uri="fed38f6a-60b1-4321-9d84-b3b1b04adc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63939C-8978-4029-9FB1-CB3791B73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772</Words>
  <Application>Microsoft Office PowerPoint</Application>
  <PresentationFormat>Diavoorstelling (16:9)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Open Sans</vt:lpstr>
      <vt:lpstr>Kantoorthema</vt:lpstr>
      <vt:lpstr>Welcome!</vt:lpstr>
      <vt:lpstr>Committees in general</vt:lpstr>
      <vt:lpstr>PowerPoint-presentatie</vt:lpstr>
      <vt:lpstr>Committees that start in September 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Informal Committee</vt:lpstr>
      <vt:lpstr>Informal Master Committee</vt:lpstr>
      <vt:lpstr>Magazine Committee </vt:lpstr>
      <vt:lpstr>Member Deal Committee </vt:lpstr>
      <vt:lpstr>PowerPoint-presentatie</vt:lpstr>
      <vt:lpstr>Party Committee</vt:lpstr>
      <vt:lpstr>Personal Development Committee</vt:lpstr>
      <vt:lpstr>Photo Committee</vt:lpstr>
      <vt:lpstr>PR Committee</vt:lpstr>
      <vt:lpstr>Sports Committee</vt:lpstr>
      <vt:lpstr>PowerPoint-presentatie</vt:lpstr>
      <vt:lpstr>Synergy Weekend</vt:lpstr>
      <vt:lpstr>Committees that start in February</vt:lpstr>
      <vt:lpstr>Atlas Trip Committee </vt:lpstr>
      <vt:lpstr>Business Trip Committee </vt:lpstr>
      <vt:lpstr>PowerPoint-presentatie</vt:lpstr>
      <vt:lpstr>Orientation Week Committee</vt:lpstr>
      <vt:lpstr>PowerPoint-presentatie</vt:lpstr>
      <vt:lpstr>PowerPoint-presentatie</vt:lpstr>
      <vt:lpstr>Active Membership Activity</vt:lpstr>
      <vt:lpstr>Committee Training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Sebastiaen Gonzalez Fernandez</dc:creator>
  <cp:lastModifiedBy>carolien termaat</cp:lastModifiedBy>
  <cp:revision>186</cp:revision>
  <dcterms:created xsi:type="dcterms:W3CDTF">2017-06-26T16:36:59Z</dcterms:created>
  <dcterms:modified xsi:type="dcterms:W3CDTF">2022-09-12T11:22:26Z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0x010100FB6E57540AD8B74CA1D0E026586D5559</vt:lpwstr>
  </property>
</Properties>
</file>